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A2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562-554D-41FB-9FD7-18179349265A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980B-280A-4774-B57B-CCF2B434C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0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562-554D-41FB-9FD7-18179349265A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980B-280A-4774-B57B-CCF2B434C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12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562-554D-41FB-9FD7-18179349265A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980B-280A-4774-B57B-CCF2B434C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24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562-554D-41FB-9FD7-18179349265A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980B-280A-4774-B57B-CCF2B434C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299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562-554D-41FB-9FD7-18179349265A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980B-280A-4774-B57B-CCF2B434C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43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562-554D-41FB-9FD7-18179349265A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980B-280A-4774-B57B-CCF2B434C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90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562-554D-41FB-9FD7-18179349265A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980B-280A-4774-B57B-CCF2B434C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13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562-554D-41FB-9FD7-18179349265A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980B-280A-4774-B57B-CCF2B434C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20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562-554D-41FB-9FD7-18179349265A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980B-280A-4774-B57B-CCF2B434C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584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562-554D-41FB-9FD7-18179349265A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980B-280A-4774-B57B-CCF2B434C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641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562-554D-41FB-9FD7-18179349265A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980B-280A-4774-B57B-CCF2B434C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72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A9562-554D-41FB-9FD7-18179349265A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C980B-280A-4774-B57B-CCF2B434C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11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157192"/>
            <a:ext cx="9144000" cy="1512168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0EA23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ПОМЕЩЕНИЕ</a:t>
            </a:r>
            <a:br>
              <a:rPr lang="ru-RU" b="1" dirty="0" smtClean="0">
                <a:solidFill>
                  <a:srgbClr val="0EA23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b="1" spc="300" dirty="0" smtClean="0">
                <a:solidFill>
                  <a:srgbClr val="0EA23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  АРЕНДУ</a:t>
            </a:r>
            <a:r>
              <a:rPr lang="ru-RU" b="1" spc="600" dirty="0" smtClean="0">
                <a:solidFill>
                  <a:srgbClr val="0EA23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b="1" spc="600" dirty="0" smtClean="0">
                <a:solidFill>
                  <a:srgbClr val="0EA23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7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Щелковское ш., 7</a:t>
            </a:r>
            <a:endParaRPr lang="ru-RU" sz="27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74" y="-99392"/>
            <a:ext cx="9255949" cy="5115130"/>
          </a:xfrm>
        </p:spPr>
      </p:pic>
      <p:grpSp>
        <p:nvGrpSpPr>
          <p:cNvPr id="12" name="Группа 11"/>
          <p:cNvGrpSpPr/>
          <p:nvPr/>
        </p:nvGrpSpPr>
        <p:grpSpPr>
          <a:xfrm>
            <a:off x="-108520" y="-99392"/>
            <a:ext cx="792088" cy="6957392"/>
            <a:chOff x="-108520" y="-99392"/>
            <a:chExt cx="792088" cy="695739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108520" y="-99392"/>
              <a:ext cx="612068" cy="69573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03548" y="-99392"/>
              <a:ext cx="180020" cy="69573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27039" y="-99392"/>
              <a:ext cx="76509" cy="2376264"/>
            </a:xfrm>
            <a:prstGeom prst="rect">
              <a:avLst/>
            </a:prstGeom>
            <a:solidFill>
              <a:srgbClr val="0EA2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678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271582"/>
            <a:ext cx="2843808" cy="214930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79912" y="260648"/>
            <a:ext cx="5112568" cy="6336704"/>
          </a:xfrm>
        </p:spPr>
        <p:txBody>
          <a:bodyPr>
            <a:normAutofit fontScale="92500" lnSpcReduction="10000"/>
          </a:bodyPr>
          <a:lstStyle/>
          <a:p>
            <a:pPr marL="285750" lvl="0" indent="-285750">
              <a:buBlip>
                <a:blip r:embed="rId3"/>
              </a:buBlip>
            </a:pPr>
            <a:r>
              <a:rPr lang="ru-RU" b="1" dirty="0" smtClean="0"/>
              <a:t>Тип </a:t>
            </a:r>
            <a:r>
              <a:rPr lang="ru-RU" b="1" dirty="0"/>
              <a:t>здания: </a:t>
            </a:r>
            <a:r>
              <a:rPr lang="ru-RU" dirty="0"/>
              <a:t>нежилое</a:t>
            </a:r>
            <a:endParaRPr lang="ru-RU" sz="1200" dirty="0"/>
          </a:p>
          <a:p>
            <a:pPr marL="285750" lvl="0" indent="-285750">
              <a:buBlip>
                <a:blip r:embed="rId3"/>
              </a:buBlip>
            </a:pPr>
            <a:r>
              <a:rPr lang="ru-RU" b="1" dirty="0"/>
              <a:t>Этажность: </a:t>
            </a:r>
            <a:r>
              <a:rPr lang="ru-RU" dirty="0"/>
              <a:t>5 этажей , 1 подземный этаж</a:t>
            </a:r>
            <a:endParaRPr lang="ru-RU" sz="1200" dirty="0"/>
          </a:p>
          <a:p>
            <a:pPr marL="285750" lvl="0" indent="-285750">
              <a:buBlip>
                <a:blip r:embed="rId3"/>
              </a:buBlip>
            </a:pPr>
            <a:r>
              <a:rPr lang="ru-RU" dirty="0"/>
              <a:t> </a:t>
            </a:r>
            <a:r>
              <a:rPr lang="ru-RU" b="1" dirty="0"/>
              <a:t>Общая площадь здания –  17 009,5 кв. м</a:t>
            </a:r>
            <a:endParaRPr lang="ru-RU" sz="1200" dirty="0"/>
          </a:p>
          <a:p>
            <a:pPr lvl="1"/>
            <a:r>
              <a:rPr lang="ru-RU" sz="1300" dirty="0"/>
              <a:t>площадь подвального этажа – 428,1 </a:t>
            </a:r>
            <a:r>
              <a:rPr lang="ru-RU" sz="1300" dirty="0" err="1"/>
              <a:t>кв.м</a:t>
            </a:r>
            <a:endParaRPr lang="ru-RU" sz="1300" dirty="0"/>
          </a:p>
          <a:p>
            <a:pPr lvl="1"/>
            <a:r>
              <a:rPr lang="ru-RU" sz="1300" dirty="0"/>
              <a:t>площадь первого этажа – 5019,8 </a:t>
            </a:r>
            <a:r>
              <a:rPr lang="ru-RU" sz="1300" dirty="0" err="1"/>
              <a:t>кв.м</a:t>
            </a:r>
            <a:endParaRPr lang="ru-RU" sz="1300" dirty="0"/>
          </a:p>
          <a:p>
            <a:pPr lvl="1"/>
            <a:r>
              <a:rPr lang="ru-RU" sz="1300" dirty="0"/>
              <a:t>площадь второго этажа – 2 719,1 </a:t>
            </a:r>
            <a:r>
              <a:rPr lang="ru-RU" sz="1300" dirty="0" err="1"/>
              <a:t>кв.м</a:t>
            </a:r>
            <a:endParaRPr lang="ru-RU" sz="1300" dirty="0"/>
          </a:p>
          <a:p>
            <a:pPr lvl="1"/>
            <a:r>
              <a:rPr lang="ru-RU" sz="1300" dirty="0"/>
              <a:t>площадь третьего этажа – 2 749,4 </a:t>
            </a:r>
            <a:r>
              <a:rPr lang="ru-RU" sz="1300" dirty="0" err="1"/>
              <a:t>кв.м</a:t>
            </a:r>
            <a:endParaRPr lang="ru-RU" sz="1300" dirty="0"/>
          </a:p>
          <a:p>
            <a:pPr lvl="1"/>
            <a:r>
              <a:rPr lang="ru-RU" sz="1300" dirty="0"/>
              <a:t>площадь четвертого этажа – 2 799,8 </a:t>
            </a:r>
            <a:r>
              <a:rPr lang="ru-RU" sz="1300" dirty="0" err="1"/>
              <a:t>кв.м</a:t>
            </a:r>
            <a:endParaRPr lang="ru-RU" sz="1300" dirty="0"/>
          </a:p>
          <a:p>
            <a:pPr lvl="1"/>
            <a:r>
              <a:rPr lang="ru-RU" sz="1300" dirty="0"/>
              <a:t>площадь пятого этажа – 2 797,6 </a:t>
            </a:r>
            <a:r>
              <a:rPr lang="ru-RU" sz="1300" dirty="0" err="1"/>
              <a:t>кв.м</a:t>
            </a:r>
            <a:endParaRPr lang="ru-RU" sz="1300" dirty="0"/>
          </a:p>
          <a:p>
            <a:pPr lvl="1"/>
            <a:r>
              <a:rPr lang="ru-RU" sz="1300" dirty="0"/>
              <a:t>площадь технического этажа – 501,7 </a:t>
            </a:r>
            <a:r>
              <a:rPr lang="ru-RU" sz="1300" dirty="0" err="1"/>
              <a:t>кв.м</a:t>
            </a:r>
            <a:endParaRPr lang="ru-RU" sz="1300" dirty="0"/>
          </a:p>
          <a:p>
            <a:pPr marL="285750" lvl="0" indent="-285750">
              <a:buBlip>
                <a:blip r:embed="rId3"/>
              </a:buBlip>
            </a:pPr>
            <a:r>
              <a:rPr lang="ru-RU" b="1" dirty="0"/>
              <a:t>Общая торговая площадь – 10 656,0 </a:t>
            </a:r>
            <a:r>
              <a:rPr lang="ru-RU" b="1" dirty="0" err="1"/>
              <a:t>кв.м</a:t>
            </a:r>
            <a:endParaRPr lang="ru-RU" sz="1200" dirty="0"/>
          </a:p>
          <a:p>
            <a:pPr lvl="0"/>
            <a:r>
              <a:rPr lang="ru-RU" dirty="0"/>
              <a:t>торговая площадь первого этажа – 1 797,6 </a:t>
            </a:r>
            <a:r>
              <a:rPr lang="ru-RU" dirty="0" err="1"/>
              <a:t>кв.м</a:t>
            </a:r>
            <a:endParaRPr lang="ru-RU" sz="1200" dirty="0"/>
          </a:p>
          <a:p>
            <a:pPr lvl="0"/>
            <a:r>
              <a:rPr lang="ru-RU" dirty="0"/>
              <a:t>торговая площадь второго этажа – 2 120,6 </a:t>
            </a:r>
            <a:r>
              <a:rPr lang="ru-RU" dirty="0" err="1"/>
              <a:t>кв.м</a:t>
            </a:r>
            <a:endParaRPr lang="ru-RU" sz="1200" dirty="0"/>
          </a:p>
          <a:p>
            <a:pPr lvl="0"/>
            <a:r>
              <a:rPr lang="ru-RU" dirty="0"/>
              <a:t>торговая площадь третьего этажа – 1 364,5 </a:t>
            </a:r>
            <a:r>
              <a:rPr lang="ru-RU" dirty="0" err="1"/>
              <a:t>кв.м</a:t>
            </a:r>
            <a:endParaRPr lang="ru-RU" sz="1200" dirty="0"/>
          </a:p>
          <a:p>
            <a:pPr marL="285750" lvl="0" indent="-285750">
              <a:buBlip>
                <a:blip r:embed="rId3"/>
              </a:buBlip>
            </a:pPr>
            <a:r>
              <a:rPr lang="ru-RU" b="1" dirty="0"/>
              <a:t>Общая складская площадь –</a:t>
            </a:r>
            <a:r>
              <a:rPr lang="en-US" b="1" dirty="0"/>
              <a:t>5 373,3</a:t>
            </a:r>
            <a:r>
              <a:rPr lang="ru-RU" b="1" dirty="0"/>
              <a:t> </a:t>
            </a:r>
            <a:r>
              <a:rPr lang="ru-RU" b="1" dirty="0" err="1"/>
              <a:t>кв.м</a:t>
            </a:r>
            <a:endParaRPr lang="ru-RU" sz="1200" dirty="0"/>
          </a:p>
          <a:p>
            <a:pPr marL="285750" lvl="0" indent="-285750">
              <a:buBlip>
                <a:blip r:embed="rId3"/>
              </a:buBlip>
            </a:pPr>
            <a:r>
              <a:rPr lang="ru-RU" dirty="0"/>
              <a:t>складская площадь третьего этажа – 813,4  </a:t>
            </a:r>
            <a:r>
              <a:rPr lang="ru-RU" dirty="0" err="1"/>
              <a:t>кв.м</a:t>
            </a:r>
            <a:endParaRPr lang="ru-RU" sz="1200" dirty="0"/>
          </a:p>
          <a:p>
            <a:pPr lvl="0"/>
            <a:r>
              <a:rPr lang="ru-RU" dirty="0"/>
              <a:t>складская площадь четвертого этажа – 2 278,6 </a:t>
            </a:r>
            <a:r>
              <a:rPr lang="ru-RU" dirty="0" err="1"/>
              <a:t>кв.м</a:t>
            </a:r>
            <a:endParaRPr lang="ru-RU" sz="1200" dirty="0"/>
          </a:p>
          <a:p>
            <a:pPr lvl="0"/>
            <a:r>
              <a:rPr lang="ru-RU" dirty="0"/>
              <a:t>складская площадь пятого этажа – 2 281,3 </a:t>
            </a:r>
            <a:r>
              <a:rPr lang="ru-RU" dirty="0" err="1"/>
              <a:t>кв.м</a:t>
            </a:r>
            <a:endParaRPr lang="ru-RU" sz="1200" dirty="0"/>
          </a:p>
          <a:p>
            <a:r>
              <a:rPr lang="ru-RU" dirty="0"/>
              <a:t> </a:t>
            </a:r>
            <a:endParaRPr lang="ru-RU" sz="1200" dirty="0"/>
          </a:p>
          <a:p>
            <a:pPr marL="285750" lvl="0" indent="-285750">
              <a:buBlip>
                <a:blip r:embed="rId3"/>
              </a:buBlip>
            </a:pPr>
            <a:r>
              <a:rPr lang="ru-RU" dirty="0"/>
              <a:t>Высота потолков торговой зоны – от 3,9 м до 4,6 м</a:t>
            </a:r>
            <a:endParaRPr lang="ru-RU" sz="1200" dirty="0"/>
          </a:p>
          <a:p>
            <a:pPr marL="285750" lvl="0" indent="-285750">
              <a:buBlip>
                <a:blip r:embed="rId3"/>
              </a:buBlip>
            </a:pPr>
            <a:r>
              <a:rPr lang="ru-RU" dirty="0" err="1"/>
              <a:t>Эл.мощность</a:t>
            </a:r>
            <a:r>
              <a:rPr lang="ru-RU" dirty="0"/>
              <a:t> здания – 145 кВт</a:t>
            </a:r>
            <a:endParaRPr lang="ru-RU" sz="1200" dirty="0"/>
          </a:p>
          <a:p>
            <a:pPr lvl="0"/>
            <a:r>
              <a:rPr lang="ru-RU" dirty="0"/>
              <a:t>Для удобства арендаторов предусмотрено 4 грузовых лифта </a:t>
            </a:r>
            <a:endParaRPr lang="ru-RU" sz="1200" dirty="0"/>
          </a:p>
          <a:p>
            <a:pPr lvl="0"/>
            <a:r>
              <a:rPr lang="ru-RU" dirty="0"/>
              <a:t>Для посетителей предусмотрены пассажирские лифты, эскалатор</a:t>
            </a:r>
            <a:endParaRPr lang="ru-RU" sz="1200" dirty="0"/>
          </a:p>
          <a:p>
            <a:pPr lvl="0"/>
            <a:r>
              <a:rPr lang="ru-RU" dirty="0"/>
              <a:t>Посещаемость Торгового Центра – 13788 </a:t>
            </a:r>
            <a:r>
              <a:rPr lang="ru-RU" dirty="0" smtClean="0"/>
              <a:t>чел/</a:t>
            </a:r>
            <a:r>
              <a:rPr lang="ru-RU" dirty="0" err="1" smtClean="0"/>
              <a:t>мес</a:t>
            </a:r>
            <a:endParaRPr lang="ru-RU" sz="1200" dirty="0"/>
          </a:p>
          <a:p>
            <a:pPr lvl="0"/>
            <a:r>
              <a:rPr lang="ru-RU" b="1" dirty="0"/>
              <a:t>Парковочное пространство возле Торгового Центра</a:t>
            </a:r>
            <a:endParaRPr lang="ru-RU" sz="1200" dirty="0"/>
          </a:p>
          <a:p>
            <a:pPr lvl="0"/>
            <a:r>
              <a:rPr lang="ru-RU" b="1" dirty="0"/>
              <a:t>Большой внутренний двор</a:t>
            </a:r>
            <a:endParaRPr lang="ru-RU" sz="1200" dirty="0"/>
          </a:p>
          <a:p>
            <a:pPr lvl="0"/>
            <a:r>
              <a:rPr lang="ru-RU" b="1" dirty="0"/>
              <a:t>Дебаркадер для разгрузки</a:t>
            </a:r>
            <a:endParaRPr lang="ru-RU" sz="1200" dirty="0"/>
          </a:p>
          <a:p>
            <a:pPr lvl="0"/>
            <a:r>
              <a:rPr lang="ru-RU" b="1" dirty="0"/>
              <a:t>Наличие складских помещений</a:t>
            </a:r>
            <a:endParaRPr lang="ru-RU" sz="1200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4581127"/>
            <a:ext cx="2843808" cy="21358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2397223"/>
            <a:ext cx="2843808" cy="2183904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0" y="-21478"/>
            <a:ext cx="792088" cy="6957392"/>
            <a:chOff x="-108520" y="-99392"/>
            <a:chExt cx="792088" cy="695739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-108520" y="-99392"/>
              <a:ext cx="612068" cy="69573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03548" y="-99392"/>
              <a:ext cx="180020" cy="69573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27039" y="-99392"/>
              <a:ext cx="76509" cy="2376264"/>
            </a:xfrm>
            <a:prstGeom prst="rect">
              <a:avLst/>
            </a:prstGeom>
            <a:solidFill>
              <a:srgbClr val="0EA2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020272" y="5157192"/>
            <a:ext cx="1964209" cy="1510427"/>
            <a:chOff x="6951907" y="5086925"/>
            <a:chExt cx="1964209" cy="1510427"/>
          </a:xfrm>
        </p:grpSpPr>
        <p:sp>
          <p:nvSpPr>
            <p:cNvPr id="15" name="TextBox 14"/>
            <p:cNvSpPr txBox="1"/>
            <p:nvPr/>
          </p:nvSpPr>
          <p:spPr>
            <a:xfrm>
              <a:off x="7380311" y="5086925"/>
              <a:ext cx="15358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rgbClr val="0EA231"/>
                  </a:solidFill>
                  <a:latin typeface="Arial Narrow" panose="020B0606020202030204" pitchFamily="34" charset="0"/>
                </a:rPr>
                <a:t>ПОМЕЩЕНИЕ</a:t>
              </a:r>
            </a:p>
            <a:p>
              <a:pPr algn="r"/>
              <a:r>
                <a:rPr lang="ru-RU" b="1" spc="300" dirty="0" smtClean="0">
                  <a:solidFill>
                    <a:srgbClr val="0EA231"/>
                  </a:solidFill>
                  <a:latin typeface="Arial Narrow" panose="020B0606020202030204" pitchFamily="34" charset="0"/>
                </a:rPr>
                <a:t>В АРЕНДУ</a:t>
              </a:r>
              <a:endParaRPr lang="ru-RU" b="1" spc="300" dirty="0">
                <a:solidFill>
                  <a:srgbClr val="0EA23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51907" y="5858688"/>
              <a:ext cx="1940573" cy="7386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Arial Narrow" panose="020B0606020202030204" pitchFamily="34" charset="0"/>
                </a:rPr>
                <a:t>Контактная информация:</a:t>
              </a:r>
            </a:p>
            <a:p>
              <a:r>
                <a:rPr lang="ru-RU" sz="1400" dirty="0" smtClean="0">
                  <a:latin typeface="Arial Narrow" panose="020B0606020202030204" pitchFamily="34" charset="0"/>
                </a:rPr>
                <a:t>+7 495 970 08 48</a:t>
              </a:r>
            </a:p>
            <a:p>
              <a:r>
                <a:rPr lang="en-US" sz="1400" dirty="0" smtClean="0">
                  <a:latin typeface="Arial Narrow" panose="020B0606020202030204" pitchFamily="34" charset="0"/>
                </a:rPr>
                <a:t>E-mail:</a:t>
              </a:r>
              <a:r>
                <a:rPr lang="ru-RU" sz="1400" dirty="0" smtClean="0">
                  <a:latin typeface="Arial Narrow" panose="020B0606020202030204" pitchFamily="34" charset="0"/>
                </a:rPr>
                <a:t> </a:t>
              </a:r>
              <a:r>
                <a:rPr lang="en-US" sz="1400" dirty="0" smtClean="0">
                  <a:latin typeface="Arial Narrow" panose="020B0606020202030204" pitchFamily="34" charset="0"/>
                </a:rPr>
                <a:t>arenda@hcdom.ru</a:t>
              </a:r>
              <a:endParaRPr lang="ru-RU" sz="1400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850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8510" y="-21478"/>
            <a:ext cx="792088" cy="6957392"/>
            <a:chOff x="-108520" y="-99392"/>
            <a:chExt cx="792088" cy="695739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108520" y="-99392"/>
              <a:ext cx="612068" cy="69573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03548" y="-99392"/>
              <a:ext cx="180020" cy="69573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27039" y="-99392"/>
              <a:ext cx="76509" cy="2376264"/>
            </a:xfrm>
            <a:prstGeom prst="rect">
              <a:avLst/>
            </a:prstGeom>
            <a:solidFill>
              <a:srgbClr val="0EA2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 descr="C:\Users\govoruhina_l\AppData\Local\Microsoft\Windows\Temporary Internet Files\Content.Word\Щёлковское шоссе поэтажный план_Страница_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63" y="1138819"/>
            <a:ext cx="3207122" cy="30601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043608" y="692696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1 этаж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285599"/>
            <a:ext cx="274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Поэтажный план помещений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10" name="Рисунок 9" descr="C:\Users\govoruhina_l\AppData\Local\Microsoft\Windows\Temporary Internet Files\Content.Word\Щёлковское шоссе поэтажный план_Страница_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666" y="1121648"/>
            <a:ext cx="4216451" cy="288341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699666" y="683404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2</a:t>
            </a:r>
            <a:r>
              <a:rPr lang="ru-RU" dirty="0" smtClean="0">
                <a:latin typeface="Arial Narrow" panose="020B0606020202030204" pitchFamily="34" charset="0"/>
              </a:rPr>
              <a:t> этаж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12" name="Рисунок 11" descr="C:\Users\govoruhina_l\AppData\Local\Microsoft\Windows\Temporary Internet Files\Content.Word\Щёлковское шоссе поэтажный план_Страница_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97152"/>
            <a:ext cx="4986436" cy="186185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188351" y="4365104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3-5 этажи</a:t>
            </a:r>
            <a:endParaRPr lang="ru-RU" dirty="0">
              <a:latin typeface="Arial Narrow" panose="020B060602020203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951907" y="5086925"/>
            <a:ext cx="1964209" cy="1510427"/>
            <a:chOff x="6951907" y="5086925"/>
            <a:chExt cx="1964209" cy="1510427"/>
          </a:xfrm>
        </p:grpSpPr>
        <p:sp>
          <p:nvSpPr>
            <p:cNvPr id="14" name="TextBox 13"/>
            <p:cNvSpPr txBox="1"/>
            <p:nvPr/>
          </p:nvSpPr>
          <p:spPr>
            <a:xfrm>
              <a:off x="7380311" y="5086925"/>
              <a:ext cx="15358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rgbClr val="0EA231"/>
                  </a:solidFill>
                  <a:latin typeface="Arial Narrow" panose="020B0606020202030204" pitchFamily="34" charset="0"/>
                </a:rPr>
                <a:t>ПОМЕЩЕНИЕ</a:t>
              </a:r>
            </a:p>
            <a:p>
              <a:pPr algn="r"/>
              <a:r>
                <a:rPr lang="ru-RU" b="1" spc="300" dirty="0" smtClean="0">
                  <a:solidFill>
                    <a:srgbClr val="0EA231"/>
                  </a:solidFill>
                  <a:latin typeface="Arial Narrow" panose="020B0606020202030204" pitchFamily="34" charset="0"/>
                </a:rPr>
                <a:t>В АРЕНДУ</a:t>
              </a:r>
              <a:endParaRPr lang="ru-RU" b="1" spc="300" dirty="0">
                <a:solidFill>
                  <a:srgbClr val="0EA23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51907" y="5858688"/>
              <a:ext cx="1940573" cy="7386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Arial Narrow" panose="020B0606020202030204" pitchFamily="34" charset="0"/>
                </a:rPr>
                <a:t>Контактная информация:</a:t>
              </a:r>
            </a:p>
            <a:p>
              <a:r>
                <a:rPr lang="ru-RU" sz="1400" dirty="0" smtClean="0">
                  <a:latin typeface="Arial Narrow" panose="020B0606020202030204" pitchFamily="34" charset="0"/>
                </a:rPr>
                <a:t>+7 495 970 08 48</a:t>
              </a:r>
            </a:p>
            <a:p>
              <a:r>
                <a:rPr lang="en-US" sz="1400" dirty="0" smtClean="0">
                  <a:latin typeface="Arial Narrow" panose="020B0606020202030204" pitchFamily="34" charset="0"/>
                </a:rPr>
                <a:t>E-mail:</a:t>
              </a:r>
              <a:r>
                <a:rPr lang="ru-RU" sz="1400" dirty="0" smtClean="0">
                  <a:latin typeface="Arial Narrow" panose="020B0606020202030204" pitchFamily="34" charset="0"/>
                </a:rPr>
                <a:t> </a:t>
              </a:r>
              <a:r>
                <a:rPr lang="en-US" sz="1400" dirty="0" smtClean="0">
                  <a:latin typeface="Arial Narrow" panose="020B0606020202030204" pitchFamily="34" charset="0"/>
                </a:rPr>
                <a:t>arenda@hcdom.ru</a:t>
              </a:r>
              <a:endParaRPr lang="ru-RU" sz="1400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880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5111750" cy="58531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12160" y="620688"/>
            <a:ext cx="2720281" cy="5627167"/>
          </a:xfrm>
        </p:spPr>
        <p:txBody>
          <a:bodyPr/>
          <a:lstStyle/>
          <a:p>
            <a:r>
              <a:rPr lang="ru-RU" b="1" dirty="0" smtClean="0">
                <a:latin typeface="Arial Narrow" panose="020B0606020202030204" pitchFamily="34" charset="0"/>
              </a:rPr>
              <a:t>Расположение помещения</a:t>
            </a:r>
          </a:p>
          <a:p>
            <a:r>
              <a:rPr lang="ru-RU" b="1" dirty="0" smtClean="0">
                <a:latin typeface="Arial Narrow" panose="020B0606020202030204" pitchFamily="34" charset="0"/>
              </a:rPr>
              <a:t>по адресу:</a:t>
            </a:r>
          </a:p>
          <a:p>
            <a:r>
              <a:rPr lang="ru-RU" b="1" dirty="0">
                <a:latin typeface="Arial Narrow" panose="020B0606020202030204" pitchFamily="34" charset="0"/>
              </a:rPr>
              <a:t>Щелковское ш., д.7, стр.1</a:t>
            </a:r>
          </a:p>
          <a:p>
            <a:r>
              <a:rPr lang="ru-RU" b="1" dirty="0">
                <a:latin typeface="Arial Narrow" panose="020B0606020202030204" pitchFamily="34" charset="0"/>
              </a:rPr>
              <a:t> </a:t>
            </a:r>
            <a:endParaRPr lang="ru-RU" b="1" dirty="0" smtClean="0">
              <a:latin typeface="Arial Narrow" panose="020B0606020202030204" pitchFamily="34" charset="0"/>
            </a:endParaRPr>
          </a:p>
          <a:p>
            <a:endParaRPr lang="ru-RU" b="1" dirty="0">
              <a:latin typeface="Arial Narrow" panose="020B0606020202030204" pitchFamily="34" charset="0"/>
            </a:endParaRPr>
          </a:p>
          <a:p>
            <a:r>
              <a:rPr lang="ru-RU" b="1" dirty="0" smtClean="0">
                <a:latin typeface="Arial Narrow" panose="020B0606020202030204" pitchFamily="34" charset="0"/>
              </a:rPr>
              <a:t>Расстояние до метро:</a:t>
            </a:r>
          </a:p>
          <a:p>
            <a:r>
              <a:rPr lang="ru-RU" b="1" dirty="0" smtClean="0">
                <a:latin typeface="Arial Narrow" panose="020B0606020202030204" pitchFamily="34" charset="0"/>
              </a:rPr>
              <a:t>м</a:t>
            </a:r>
            <a:r>
              <a:rPr lang="ru-RU" b="1" dirty="0">
                <a:latin typeface="Arial Narrow" panose="020B0606020202030204" pitchFamily="34" charset="0"/>
              </a:rPr>
              <a:t>. Черкизовская </a:t>
            </a:r>
            <a:r>
              <a:rPr lang="ru-RU" b="1" dirty="0" smtClean="0">
                <a:latin typeface="Arial Narrow" panose="020B0606020202030204" pitchFamily="34" charset="0"/>
              </a:rPr>
              <a:t>- 950 </a:t>
            </a:r>
            <a:r>
              <a:rPr lang="ru-RU" b="1" dirty="0">
                <a:latin typeface="Arial Narrow" panose="020B0606020202030204" pitchFamily="34" charset="0"/>
              </a:rPr>
              <a:t>м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88" y="692696"/>
            <a:ext cx="5040560" cy="376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0" y="0"/>
            <a:ext cx="792088" cy="6957392"/>
            <a:chOff x="-108520" y="-99392"/>
            <a:chExt cx="792088" cy="695739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108520" y="-99392"/>
              <a:ext cx="612068" cy="69573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03548" y="-99392"/>
              <a:ext cx="180020" cy="69573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27039" y="-99392"/>
              <a:ext cx="76509" cy="2376264"/>
            </a:xfrm>
            <a:prstGeom prst="rect">
              <a:avLst/>
            </a:prstGeom>
            <a:solidFill>
              <a:srgbClr val="0EA2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951907" y="5086925"/>
            <a:ext cx="1964209" cy="1510427"/>
            <a:chOff x="6951907" y="5086925"/>
            <a:chExt cx="1964209" cy="1510427"/>
          </a:xfrm>
        </p:grpSpPr>
        <p:sp>
          <p:nvSpPr>
            <p:cNvPr id="11" name="TextBox 10"/>
            <p:cNvSpPr txBox="1"/>
            <p:nvPr/>
          </p:nvSpPr>
          <p:spPr>
            <a:xfrm>
              <a:off x="7380311" y="5086925"/>
              <a:ext cx="15358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rgbClr val="0EA231"/>
                  </a:solidFill>
                  <a:latin typeface="Arial Narrow" panose="020B0606020202030204" pitchFamily="34" charset="0"/>
                </a:rPr>
                <a:t>ПОМЕЩЕНИЕ</a:t>
              </a:r>
            </a:p>
            <a:p>
              <a:pPr algn="r"/>
              <a:r>
                <a:rPr lang="ru-RU" b="1" spc="300" dirty="0" smtClean="0">
                  <a:solidFill>
                    <a:srgbClr val="0EA231"/>
                  </a:solidFill>
                  <a:latin typeface="Arial Narrow" panose="020B0606020202030204" pitchFamily="34" charset="0"/>
                </a:rPr>
                <a:t>В АРЕНДУ</a:t>
              </a:r>
              <a:endParaRPr lang="ru-RU" b="1" spc="300" dirty="0">
                <a:solidFill>
                  <a:srgbClr val="0EA23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51907" y="5858688"/>
              <a:ext cx="1940573" cy="7386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Arial Narrow" panose="020B0606020202030204" pitchFamily="34" charset="0"/>
                </a:rPr>
                <a:t>Контактная информация:</a:t>
              </a:r>
            </a:p>
            <a:p>
              <a:r>
                <a:rPr lang="ru-RU" sz="1400" dirty="0" smtClean="0">
                  <a:latin typeface="Arial Narrow" panose="020B0606020202030204" pitchFamily="34" charset="0"/>
                </a:rPr>
                <a:t>+7 495 970 08 48</a:t>
              </a:r>
            </a:p>
            <a:p>
              <a:r>
                <a:rPr lang="en-US" sz="1400" dirty="0" smtClean="0">
                  <a:latin typeface="Arial Narrow" panose="020B0606020202030204" pitchFamily="34" charset="0"/>
                </a:rPr>
                <a:t>E-mail:</a:t>
              </a:r>
              <a:r>
                <a:rPr lang="ru-RU" sz="1400" dirty="0" smtClean="0">
                  <a:latin typeface="Arial Narrow" panose="020B0606020202030204" pitchFamily="34" charset="0"/>
                </a:rPr>
                <a:t> </a:t>
              </a:r>
              <a:r>
                <a:rPr lang="en-US" sz="1400" dirty="0" smtClean="0">
                  <a:latin typeface="Arial Narrow" panose="020B0606020202030204" pitchFamily="34" charset="0"/>
                </a:rPr>
                <a:t>arenda@hcdom.ru</a:t>
              </a:r>
              <a:endParaRPr lang="ru-RU" sz="1400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58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95</Words>
  <Application>Microsoft Office PowerPoint</Application>
  <PresentationFormat>Экран (4:3)</PresentationFormat>
  <Paragraphs>55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ПОМЕЩЕНИЕ В   АРЕНДУ Щелковское ш., 7</vt:lpstr>
      <vt:lpstr>Презентация PowerPoint</vt:lpstr>
      <vt:lpstr>Презентация PowerPoint</vt:lpstr>
      <vt:lpstr>Презентация PowerPoint</vt:lpstr>
    </vt:vector>
  </TitlesOfParts>
  <Company>OJSC HOLDING-CENTER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ПОМЕЩЕНИЕ В  АРЕНДУ</dc:title>
  <dc:creator>Говорухина Любовь Владимировна</dc:creator>
  <cp:lastModifiedBy>Говорухина Любовь Владимировна</cp:lastModifiedBy>
  <cp:revision>6</cp:revision>
  <dcterms:created xsi:type="dcterms:W3CDTF">2019-01-25T12:19:08Z</dcterms:created>
  <dcterms:modified xsi:type="dcterms:W3CDTF">2019-01-25T13:19:36Z</dcterms:modified>
</cp:coreProperties>
</file>